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84C03B0-3E83-4B40-B43B-BCC754571F36}" v="74" dt="2023-12-16T14:22:01.249"/>
    <p1510:client id="{7C4E1AD3-2B84-416B-9B1C-1FFB8EB08553}" v="614" dt="2023-12-16T13:40:21.880"/>
    <p1510:client id="{E83B4723-69BE-4C52-A756-31373040A64E}" v="28" dt="2023-12-16T13:50:24.82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Μεσαίο στυλ 2 - Έμφαση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EC20E35-A176-4012-BC5E-935CFFF8708E}" styleName="Μεσαίο στυλ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86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Διαφάνεια τίτλο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l-GR"/>
              <a:t>Στυλ κύριου τίτλου</a:t>
            </a:r>
          </a:p>
        </p:txBody>
      </p:sp>
      <p:sp>
        <p:nvSpPr>
          <p:cNvPr id="3" name="Υπότιτλο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l-GR"/>
              <a:t>Στυλ κύριου υπότιτλου</a:t>
            </a:r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9756871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Στυλ κύριου τίτλου</a:t>
            </a:r>
          </a:p>
        </p:txBody>
      </p:sp>
      <p:sp>
        <p:nvSpPr>
          <p:cNvPr id="3" name="Θέση κατακόρυφου κειμένου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/>
              <a:t>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80166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Κατακόρυφος τίτλος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l-GR"/>
              <a:t>Στυλ κύριου τίτλου</a:t>
            </a:r>
          </a:p>
        </p:txBody>
      </p:sp>
      <p:sp>
        <p:nvSpPr>
          <p:cNvPr id="3" name="Θέση κατακόρυφου κειμένου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l-GR"/>
              <a:t>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9385263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Περιεχό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Στυλ κύριου τίτλου</a:t>
            </a:r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/>
              <a:t>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2358626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Κεφαλίδα ενότητ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l-GR"/>
              <a:t>Στυλ κύριου τίτλου</a:t>
            </a:r>
          </a:p>
        </p:txBody>
      </p:sp>
      <p:sp>
        <p:nvSpPr>
          <p:cNvPr id="3" name="Θέση κειμένου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l-GR"/>
              <a:t>Στυλ υποδείγματος κειμένου</a:t>
            </a:r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3594693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Στυλ κύριου τίτλου</a:t>
            </a:r>
          </a:p>
        </p:txBody>
      </p:sp>
      <p:sp>
        <p:nvSpPr>
          <p:cNvPr id="3" name="Θέση περιεχομένου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l-GR"/>
              <a:t>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Θέση περιεχομένου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l-GR"/>
              <a:t>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2410570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l-GR"/>
              <a:t>Στυλ κύριου τίτλου</a:t>
            </a:r>
          </a:p>
        </p:txBody>
      </p:sp>
      <p:sp>
        <p:nvSpPr>
          <p:cNvPr id="3" name="Θέση κειμένου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/>
              <a:t>Στυλ υποδείγματος κειμένου</a:t>
            </a:r>
          </a:p>
        </p:txBody>
      </p:sp>
      <p:sp>
        <p:nvSpPr>
          <p:cNvPr id="4" name="Θέση περιεχομένου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l-GR"/>
              <a:t>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5" name="Θέση κειμένου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/>
              <a:t>Στυλ υποδείγματος κειμένου</a:t>
            </a:r>
          </a:p>
        </p:txBody>
      </p:sp>
      <p:sp>
        <p:nvSpPr>
          <p:cNvPr id="6" name="Θέση περιεχομένου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l-GR"/>
              <a:t>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7" name="Θέση ημερομηνίας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8" name="Θέση υποσέλιδου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Θέση αριθμού διαφάνειας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6503876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Στυλ κύριου τίτλου</a:t>
            </a:r>
          </a:p>
        </p:txBody>
      </p:sp>
      <p:sp>
        <p:nvSpPr>
          <p:cNvPr id="3" name="Θέση ημερομηνίας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4" name="Θέση υποσέλιδου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Θέση αριθμού διαφάνειας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9979141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ημερομηνίας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3" name="Θέση υποσέλιδου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Θέση αριθμού διαφάνειας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1758440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/>
              <a:t>Στυλ κύριου τίτλου</a:t>
            </a:r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/>
              <a:t>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Θέση κειμένου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/>
              <a:t>Στυλ υποδείγματος κειμένου</a:t>
            </a:r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7994753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/>
              <a:t>Στυλ κύριου τίτλου</a:t>
            </a:r>
          </a:p>
        </p:txBody>
      </p:sp>
      <p:sp>
        <p:nvSpPr>
          <p:cNvPr id="3" name="Θέση εικόνας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l-GR"/>
          </a:p>
        </p:txBody>
      </p:sp>
      <p:sp>
        <p:nvSpPr>
          <p:cNvPr id="4" name="Θέση κειμένου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/>
              <a:t>Στυλ υποδείγματος κειμένου</a:t>
            </a:r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4731597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τίτλου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l-GR"/>
              <a:t>Στυλ κύριου τίτλου</a:t>
            </a:r>
          </a:p>
        </p:txBody>
      </p:sp>
      <p:sp>
        <p:nvSpPr>
          <p:cNvPr id="3" name="Θέση κειμένου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l-GR"/>
              <a:t>Στυλ υποδείγματος κειμένου</a:t>
            </a:r>
          </a:p>
          <a:p>
            <a:pPr lvl="1"/>
            <a:r>
              <a:rPr lang="el-GR"/>
              <a:t>Δεύτερου επιπέδου</a:t>
            </a:r>
          </a:p>
          <a:p>
            <a:pPr lvl="2"/>
            <a:r>
              <a:rPr lang="el-GR"/>
              <a:t>Τρίτου επιπέδου</a:t>
            </a:r>
          </a:p>
          <a:p>
            <a:pPr lvl="3"/>
            <a:r>
              <a:rPr lang="el-GR"/>
              <a:t>Τέταρτου επιπέδου</a:t>
            </a:r>
          </a:p>
          <a:p>
            <a:pPr lvl="4"/>
            <a:r>
              <a:rPr lang="el-GR"/>
              <a:t>Πέμπτου επιπέδου</a:t>
            </a:r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26F0F3-3C53-41BC-8FFD-0BFB6DD91672}" type="datetimeFigureOut">
              <a:rPr lang="el-GR" smtClean="0"/>
              <a:t>16/12/2023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D45B6D-1AE9-4C4D-AC38-C455C96DF37A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2817084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Group 21">
            <a:extLst>
              <a:ext uri="{FF2B5EF4-FFF2-40B4-BE49-F238E27FC236}">
                <a16:creationId xmlns:a16="http://schemas.microsoft.com/office/drawing/2014/main" id="{8DD77349-6ADE-99FE-8E04-12919EE56F9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1" y="-29768"/>
            <a:ext cx="12202175" cy="1519356"/>
            <a:chOff x="-1" y="-29768"/>
            <a:chExt cx="12202175" cy="1519356"/>
          </a:xfrm>
        </p:grpSpPr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D5B2B92C-44DF-B41D-C67A-EBF175DF52C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6200000">
              <a:off x="5341412" y="-5371175"/>
              <a:ext cx="1519350" cy="12202174"/>
            </a:xfrm>
            <a:prstGeom prst="rect">
              <a:avLst/>
            </a:prstGeom>
            <a:gradFill>
              <a:gsLst>
                <a:gs pos="0">
                  <a:schemeClr val="accent5"/>
                </a:gs>
                <a:gs pos="100000">
                  <a:schemeClr val="accent2"/>
                </a:gs>
              </a:gsLst>
              <a:lin ang="10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341EB2F1-D26A-D7C9-E9AC-B63BE629A29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6200000">
              <a:off x="8917093" y="-1801610"/>
              <a:ext cx="1507122" cy="5063040"/>
            </a:xfrm>
            <a:prstGeom prst="rect">
              <a:avLst/>
            </a:prstGeom>
            <a:gradFill>
              <a:gsLst>
                <a:gs pos="59000">
                  <a:schemeClr val="accent5">
                    <a:lumMod val="60000"/>
                    <a:lumOff val="40000"/>
                    <a:alpha val="0"/>
                  </a:schemeClr>
                </a:gs>
                <a:gs pos="100000">
                  <a:schemeClr val="accent5">
                    <a:lumMod val="60000"/>
                    <a:lumOff val="40000"/>
                  </a:schemeClr>
                </a:gs>
              </a:gsLst>
              <a:lin ang="1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96D16430-53D3-47E5-F4B8-B441E710D48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3100712" y="-3130481"/>
              <a:ext cx="1519356" cy="7720782"/>
            </a:xfrm>
            <a:prstGeom prst="rect">
              <a:avLst/>
            </a:prstGeom>
            <a:gradFill>
              <a:gsLst>
                <a:gs pos="29000">
                  <a:schemeClr val="accent5">
                    <a:lumMod val="60000"/>
                    <a:lumOff val="40000"/>
                    <a:alpha val="0"/>
                  </a:schemeClr>
                </a:gs>
                <a:gs pos="100000">
                  <a:schemeClr val="accent5">
                    <a:lumMod val="75000"/>
                  </a:schemeClr>
                </a:gs>
              </a:gsLst>
              <a:lin ang="1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Τίτλος 1"/>
          <p:cNvSpPr>
            <a:spLocks noGrp="1"/>
          </p:cNvSpPr>
          <p:nvPr>
            <p:ph type="ctrTitle"/>
          </p:nvPr>
        </p:nvSpPr>
        <p:spPr>
          <a:xfrm>
            <a:off x="876691" y="301843"/>
            <a:ext cx="10477109" cy="1003532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algn="l"/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Ομ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α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δική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εργ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α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σί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α π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ερι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βα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λλοντολογικής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φύσης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μα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θημ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α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τικό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π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ρό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β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λημ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α </a:t>
            </a:r>
            <a:br>
              <a:rPr lang="en-US" sz="1500" u="sng" kern="1200" dirty="0"/>
            </a:b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Από 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τους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φοιτητές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  Παβ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έλη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Αθ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α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νάσιο-Θεόδωρο</a:t>
            </a:r>
            <a:r>
              <a:rPr lang="en-US" sz="1500" u="sng" dirty="0">
                <a:solidFill>
                  <a:srgbClr val="FFFFFF"/>
                </a:solidFill>
              </a:rPr>
              <a:t> AM 1112201900105 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και 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τον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Κωνστ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α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ντινίδη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 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Κωνστ</a:t>
            </a:r>
            <a:r>
              <a:rPr lang="en-US" sz="1500" u="sng" kern="1200" dirty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α</a:t>
            </a:r>
            <a:r>
              <a:rPr lang="en-US" sz="1500" u="sng" kern="1200" dirty="0" err="1">
                <a:solidFill>
                  <a:srgbClr val="FFFFFF"/>
                </a:solidFill>
                <a:latin typeface="+mj-lt"/>
                <a:ea typeface="+mj-ea"/>
                <a:cs typeface="+mj-cs"/>
              </a:rPr>
              <a:t>ντίνο</a:t>
            </a:r>
            <a:r>
              <a:rPr lang="en-US" sz="1500" u="sng" dirty="0">
                <a:solidFill>
                  <a:srgbClr val="FFFFFF"/>
                </a:solidFill>
              </a:rPr>
              <a:t> AM 1112202000106</a:t>
            </a:r>
            <a:br>
              <a:rPr lang="en-US" sz="1500" u="sng" kern="1200" dirty="0"/>
            </a:br>
            <a:br>
              <a:rPr lang="en-US" sz="1500" u="sng" kern="1200" dirty="0"/>
            </a:br>
            <a:endParaRPr lang="en-US" sz="1500" u="sng" kern="1200">
              <a:solidFill>
                <a:srgbClr val="FFFFFF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3" name="Υπότιτλος 2"/>
          <p:cNvSpPr>
            <a:spLocks noGrp="1"/>
          </p:cNvSpPr>
          <p:nvPr>
            <p:ph type="subTitle" idx="1"/>
          </p:nvPr>
        </p:nvSpPr>
        <p:spPr>
          <a:xfrm>
            <a:off x="2241754" y="2308124"/>
            <a:ext cx="7720781" cy="3673576"/>
          </a:xfrm>
        </p:spPr>
        <p:txBody>
          <a:bodyPr vert="horz" lIns="91440" tIns="45720" rIns="91440" bIns="45720" rtlCol="0" anchor="t">
            <a:normAutofit fontScale="92500"/>
          </a:bodyPr>
          <a:lstStyle/>
          <a:p>
            <a:pPr marL="400050" indent="-285750" algn="l">
              <a:buChar char="•"/>
            </a:pPr>
            <a:r>
              <a:rPr lang="en-US" dirty="0" err="1">
                <a:ea typeface="Calibri"/>
                <a:cs typeface="Calibri"/>
              </a:rPr>
              <a:t>Το</a:t>
            </a:r>
            <a:r>
              <a:rPr lang="en-US" dirty="0">
                <a:ea typeface="Calibri"/>
                <a:cs typeface="Calibri"/>
              </a:rPr>
              <a:t> π</a:t>
            </a:r>
            <a:r>
              <a:rPr lang="en-US" dirty="0" err="1">
                <a:ea typeface="Calibri"/>
                <a:cs typeface="Calibri"/>
              </a:rPr>
              <a:t>ρό</a:t>
            </a:r>
            <a:r>
              <a:rPr lang="en-US" dirty="0">
                <a:ea typeface="Calibri"/>
                <a:cs typeface="Calibri"/>
              </a:rPr>
              <a:t>β</a:t>
            </a:r>
            <a:r>
              <a:rPr lang="en-US" dirty="0" err="1">
                <a:ea typeface="Calibri"/>
                <a:cs typeface="Calibri"/>
              </a:rPr>
              <a:t>λημ</a:t>
            </a:r>
            <a:r>
              <a:rPr lang="en-US" dirty="0">
                <a:ea typeface="Calibri"/>
                <a:cs typeface="Calibri"/>
              </a:rPr>
              <a:t>α </a:t>
            </a:r>
            <a:r>
              <a:rPr lang="en-US" dirty="0" err="1">
                <a:ea typeface="Calibri"/>
                <a:cs typeface="Calibri"/>
              </a:rPr>
              <a:t>είν</a:t>
            </a:r>
            <a:r>
              <a:rPr lang="en-US" dirty="0">
                <a:ea typeface="Calibri"/>
                <a:cs typeface="Calibri"/>
              </a:rPr>
              <a:t>αι </a:t>
            </a:r>
            <a:r>
              <a:rPr lang="en-US" dirty="0" err="1">
                <a:ea typeface="Calibri"/>
                <a:cs typeface="Calibri"/>
              </a:rPr>
              <a:t>γι</a:t>
            </a:r>
            <a:r>
              <a:rPr lang="en-US" dirty="0">
                <a:ea typeface="Calibri"/>
                <a:cs typeface="Calibri"/>
              </a:rPr>
              <a:t>α μα</a:t>
            </a:r>
            <a:r>
              <a:rPr lang="en-US" dirty="0" err="1">
                <a:ea typeface="Calibri"/>
                <a:cs typeface="Calibri"/>
              </a:rPr>
              <a:t>θητές</a:t>
            </a:r>
            <a:r>
              <a:rPr lang="en-US" dirty="0">
                <a:ea typeface="Calibri"/>
                <a:cs typeface="Calibri"/>
              </a:rPr>
              <a:t> α' </a:t>
            </a:r>
            <a:r>
              <a:rPr lang="en-US" dirty="0" err="1">
                <a:ea typeface="Calibri"/>
                <a:cs typeface="Calibri"/>
              </a:rPr>
              <a:t>γυμν</a:t>
            </a:r>
            <a:r>
              <a:rPr lang="en-US" dirty="0">
                <a:ea typeface="Calibri"/>
                <a:cs typeface="Calibri"/>
              </a:rPr>
              <a:t>α</a:t>
            </a:r>
            <a:r>
              <a:rPr lang="en-US" dirty="0" err="1">
                <a:ea typeface="Calibri"/>
                <a:cs typeface="Calibri"/>
              </a:rPr>
              <a:t>σίου</a:t>
            </a:r>
            <a:r>
              <a:rPr lang="en-US" dirty="0">
                <a:ea typeface="Calibri"/>
                <a:cs typeface="Calibri"/>
              </a:rPr>
              <a:t> </a:t>
            </a:r>
            <a:endParaRPr lang="en-US" sz="1700" dirty="0">
              <a:ea typeface="Calibri"/>
              <a:cs typeface="Calibri"/>
            </a:endParaRPr>
          </a:p>
          <a:p>
            <a:pPr marL="400050" indent="-285750" algn="l">
              <a:buFont typeface="Arial" panose="020B0604020202020204" pitchFamily="34" charset="0"/>
              <a:buChar char="•"/>
            </a:pPr>
            <a:r>
              <a:rPr lang="en-US" err="1">
                <a:ea typeface="Calibri"/>
                <a:cs typeface="Calibri"/>
              </a:rPr>
              <a:t>Το</a:t>
            </a:r>
            <a:r>
              <a:rPr lang="en-US" dirty="0">
                <a:ea typeface="Calibri"/>
                <a:cs typeface="Calibri"/>
              </a:rPr>
              <a:t> π</a:t>
            </a:r>
            <a:r>
              <a:rPr lang="en-US" err="1">
                <a:ea typeface="Calibri"/>
                <a:cs typeface="Calibri"/>
              </a:rPr>
              <a:t>ερι</a:t>
            </a:r>
            <a:r>
              <a:rPr lang="en-US" dirty="0">
                <a:ea typeface="Calibri"/>
                <a:cs typeface="Calibri"/>
              </a:rPr>
              <a:t>β</a:t>
            </a:r>
            <a:r>
              <a:rPr lang="en-US" err="1">
                <a:ea typeface="Calibri"/>
                <a:cs typeface="Calibri"/>
              </a:rPr>
              <a:t>άλλον,είν</a:t>
            </a:r>
            <a:r>
              <a:rPr lang="en-US" dirty="0">
                <a:ea typeface="Calibri"/>
                <a:cs typeface="Calibri"/>
              </a:rPr>
              <a:t>αι </a:t>
            </a:r>
            <a:r>
              <a:rPr lang="en-US" err="1">
                <a:ea typeface="Calibri"/>
                <a:cs typeface="Calibri"/>
              </a:rPr>
              <a:t>άμεσ</a:t>
            </a:r>
            <a:r>
              <a:rPr lang="en-US" dirty="0">
                <a:ea typeface="Calibri"/>
                <a:cs typeface="Calibri"/>
              </a:rPr>
              <a:t>α </a:t>
            </a:r>
            <a:r>
              <a:rPr lang="en-US" err="1">
                <a:ea typeface="Calibri"/>
                <a:cs typeface="Calibri"/>
              </a:rPr>
              <a:t>συνδεδεμένο</a:t>
            </a:r>
            <a:r>
              <a:rPr lang="en-US" dirty="0">
                <a:ea typeface="Calibri"/>
                <a:cs typeface="Calibri"/>
              </a:rPr>
              <a:t> </a:t>
            </a:r>
            <a:r>
              <a:rPr lang="en-US" err="1">
                <a:ea typeface="Calibri"/>
                <a:cs typeface="Calibri"/>
              </a:rPr>
              <a:t>με</a:t>
            </a:r>
            <a:r>
              <a:rPr lang="en-US" dirty="0">
                <a:ea typeface="Calibri"/>
                <a:cs typeface="Calibri"/>
              </a:rPr>
              <a:t> </a:t>
            </a:r>
            <a:r>
              <a:rPr lang="en-US" err="1">
                <a:ea typeface="Calibri"/>
                <a:cs typeface="Calibri"/>
              </a:rPr>
              <a:t>την</a:t>
            </a:r>
            <a:r>
              <a:rPr lang="en-US" dirty="0">
                <a:ea typeface="Calibri"/>
                <a:cs typeface="Calibri"/>
              </a:rPr>
              <a:t> κα</a:t>
            </a:r>
            <a:r>
              <a:rPr lang="en-US" err="1">
                <a:ea typeface="Calibri"/>
                <a:cs typeface="Calibri"/>
              </a:rPr>
              <a:t>θημερινότητά</a:t>
            </a:r>
            <a:r>
              <a:rPr lang="en-US" dirty="0">
                <a:ea typeface="Calibri"/>
                <a:cs typeface="Calibri"/>
              </a:rPr>
              <a:t> μας α</a:t>
            </a:r>
            <a:r>
              <a:rPr lang="en-US" err="1">
                <a:ea typeface="Calibri"/>
                <a:cs typeface="Calibri"/>
              </a:rPr>
              <a:t>σκώντ</a:t>
            </a:r>
            <a:r>
              <a:rPr lang="en-US" dirty="0">
                <a:ea typeface="Calibri"/>
                <a:cs typeface="Calibri"/>
              </a:rPr>
              <a:t>ας επ</a:t>
            </a:r>
            <a:r>
              <a:rPr lang="en-US" err="1">
                <a:ea typeface="Calibri"/>
                <a:cs typeface="Calibri"/>
              </a:rPr>
              <a:t>ιρροή</a:t>
            </a:r>
            <a:r>
              <a:rPr lang="en-US" dirty="0">
                <a:ea typeface="Calibri"/>
                <a:cs typeface="Calibri"/>
              </a:rPr>
              <a:t> </a:t>
            </a:r>
            <a:r>
              <a:rPr lang="en-US" err="1">
                <a:ea typeface="Calibri"/>
                <a:cs typeface="Calibri"/>
              </a:rPr>
              <a:t>στις</a:t>
            </a:r>
            <a:r>
              <a:rPr lang="en-US" dirty="0">
                <a:ea typeface="Calibri"/>
                <a:cs typeface="Calibri"/>
              </a:rPr>
              <a:t> </a:t>
            </a:r>
            <a:r>
              <a:rPr lang="en-US" err="1">
                <a:ea typeface="Calibri"/>
                <a:cs typeface="Calibri"/>
              </a:rPr>
              <a:t>συνθήκες</a:t>
            </a:r>
            <a:r>
              <a:rPr lang="en-US" dirty="0">
                <a:ea typeface="Calibri"/>
                <a:cs typeface="Calibri"/>
              </a:rPr>
              <a:t> </a:t>
            </a:r>
            <a:r>
              <a:rPr lang="en-US" err="1">
                <a:ea typeface="Calibri"/>
                <a:cs typeface="Calibri"/>
              </a:rPr>
              <a:t>δι</a:t>
            </a:r>
            <a:r>
              <a:rPr lang="en-US" dirty="0">
                <a:ea typeface="Calibri"/>
                <a:cs typeface="Calibri"/>
              </a:rPr>
              <a:t>αβ</a:t>
            </a:r>
            <a:r>
              <a:rPr lang="en-US" err="1">
                <a:ea typeface="Calibri"/>
                <a:cs typeface="Calibri"/>
              </a:rPr>
              <a:t>ίωσής</a:t>
            </a:r>
            <a:r>
              <a:rPr lang="en-US" dirty="0">
                <a:ea typeface="Calibri"/>
                <a:cs typeface="Calibri"/>
              </a:rPr>
              <a:t> μα</a:t>
            </a:r>
            <a:r>
              <a:rPr lang="en-US" err="1">
                <a:ea typeface="Calibri"/>
                <a:cs typeface="Calibri"/>
              </a:rPr>
              <a:t>ς.Έχει</a:t>
            </a:r>
            <a:r>
              <a:rPr lang="en-US" dirty="0">
                <a:ea typeface="Calibri"/>
                <a:cs typeface="Calibri"/>
              </a:rPr>
              <a:t> </a:t>
            </a:r>
            <a:r>
              <a:rPr lang="en-US" err="1">
                <a:ea typeface="Calibri"/>
                <a:cs typeface="Calibri"/>
              </a:rPr>
              <a:t>τεράστι</a:t>
            </a:r>
            <a:r>
              <a:rPr lang="en-US" dirty="0">
                <a:ea typeface="Calibri"/>
                <a:cs typeface="Calibri"/>
              </a:rPr>
              <a:t>α α</a:t>
            </a:r>
            <a:r>
              <a:rPr lang="en-US" err="1">
                <a:ea typeface="Calibri"/>
                <a:cs typeface="Calibri"/>
              </a:rPr>
              <a:t>ξί</a:t>
            </a:r>
            <a:r>
              <a:rPr lang="en-US" dirty="0">
                <a:ea typeface="Calibri"/>
                <a:cs typeface="Calibri"/>
              </a:rPr>
              <a:t>α </a:t>
            </a:r>
            <a:r>
              <a:rPr lang="en-US" err="1">
                <a:ea typeface="Calibri"/>
                <a:cs typeface="Calibri"/>
              </a:rPr>
              <a:t>γι</a:t>
            </a:r>
            <a:r>
              <a:rPr lang="en-US" dirty="0">
                <a:ea typeface="Calibri"/>
                <a:cs typeface="Calibri"/>
              </a:rPr>
              <a:t>α </a:t>
            </a:r>
            <a:r>
              <a:rPr lang="en-US" err="1">
                <a:ea typeface="Calibri"/>
                <a:cs typeface="Calibri"/>
              </a:rPr>
              <a:t>την</a:t>
            </a:r>
            <a:r>
              <a:rPr lang="en-US" dirty="0">
                <a:ea typeface="Calibri"/>
                <a:cs typeface="Calibri"/>
              </a:rPr>
              <a:t> α</a:t>
            </a:r>
            <a:r>
              <a:rPr lang="en-US" err="1">
                <a:ea typeface="Calibri"/>
                <a:cs typeface="Calibri"/>
              </a:rPr>
              <a:t>νθρώ</a:t>
            </a:r>
            <a:r>
              <a:rPr lang="en-US" dirty="0">
                <a:ea typeface="Calibri"/>
                <a:cs typeface="Calibri"/>
              </a:rPr>
              <a:t>π</a:t>
            </a:r>
            <a:r>
              <a:rPr lang="en-US" err="1">
                <a:ea typeface="Calibri"/>
                <a:cs typeface="Calibri"/>
              </a:rPr>
              <a:t>ινη</a:t>
            </a:r>
            <a:r>
              <a:rPr lang="en-US" dirty="0">
                <a:ea typeface="Calibri"/>
                <a:cs typeface="Calibri"/>
              </a:rPr>
              <a:t> </a:t>
            </a:r>
            <a:r>
              <a:rPr lang="en-US" err="1">
                <a:ea typeface="Calibri"/>
                <a:cs typeface="Calibri"/>
              </a:rPr>
              <a:t>ζωή</a:t>
            </a:r>
            <a:r>
              <a:rPr lang="en-US" dirty="0">
                <a:ea typeface="Calibri"/>
                <a:cs typeface="Calibri"/>
              </a:rPr>
              <a:t>. </a:t>
            </a:r>
          </a:p>
          <a:p>
            <a:pPr marL="400050" indent="-285750"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00B050"/>
                </a:solidFill>
                <a:latin typeface="Arial"/>
                <a:ea typeface="Calibri"/>
                <a:cs typeface="Arial"/>
              </a:rPr>
              <a:t>ΠΡΌΒΛΗΜΑ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Έν</a:t>
            </a:r>
            <a:r>
              <a:rPr lang="en-US" dirty="0">
                <a:latin typeface="Arial"/>
                <a:ea typeface="Calibri"/>
                <a:cs typeface="Arial"/>
              </a:rPr>
              <a:t>α α</a:t>
            </a:r>
            <a:r>
              <a:rPr lang="en-US" dirty="0" err="1">
                <a:latin typeface="Arial"/>
                <a:ea typeface="Calibri"/>
                <a:cs typeface="Arial"/>
              </a:rPr>
              <a:t>υτοκίνητο</a:t>
            </a:r>
            <a:r>
              <a:rPr lang="en-US" dirty="0">
                <a:latin typeface="Arial"/>
                <a:ea typeface="Calibri"/>
                <a:cs typeface="Arial"/>
              </a:rPr>
              <a:t> και </a:t>
            </a:r>
            <a:r>
              <a:rPr lang="en-US" dirty="0" err="1">
                <a:latin typeface="Arial"/>
                <a:ea typeface="Calibri"/>
                <a:cs typeface="Arial"/>
              </a:rPr>
              <a:t>έν</a:t>
            </a:r>
            <a:r>
              <a:rPr lang="en-US" dirty="0">
                <a:latin typeface="Arial"/>
                <a:ea typeface="Calibri"/>
                <a:cs typeface="Arial"/>
              </a:rPr>
              <a:t>α </a:t>
            </a:r>
            <a:r>
              <a:rPr lang="en-US" dirty="0" err="1">
                <a:latin typeface="Arial"/>
                <a:ea typeface="Calibri"/>
                <a:cs typeface="Arial"/>
              </a:rPr>
              <a:t>μηχ</a:t>
            </a:r>
            <a:r>
              <a:rPr lang="en-US" dirty="0">
                <a:latin typeface="Arial"/>
                <a:ea typeface="Calibri"/>
                <a:cs typeface="Arial"/>
              </a:rPr>
              <a:t>α</a:t>
            </a:r>
            <a:r>
              <a:rPr lang="en-US" dirty="0" err="1">
                <a:latin typeface="Arial"/>
                <a:ea typeface="Calibri"/>
                <a:cs typeface="Arial"/>
              </a:rPr>
              <a:t>νάκι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σκο</a:t>
            </a:r>
            <a:r>
              <a:rPr lang="en-US" dirty="0">
                <a:latin typeface="Arial"/>
                <a:ea typeface="Calibri"/>
                <a:cs typeface="Arial"/>
              </a:rPr>
              <a:t>π</a:t>
            </a:r>
            <a:r>
              <a:rPr lang="en-US" dirty="0" err="1">
                <a:latin typeface="Arial"/>
                <a:ea typeface="Calibri"/>
                <a:cs typeface="Arial"/>
              </a:rPr>
              <a:t>εύουν</a:t>
            </a:r>
            <a:r>
              <a:rPr lang="en-US" dirty="0">
                <a:latin typeface="Arial"/>
                <a:ea typeface="Calibri"/>
                <a:cs typeface="Arial"/>
              </a:rPr>
              <a:t> να </a:t>
            </a:r>
            <a:r>
              <a:rPr lang="en-US" dirty="0" err="1">
                <a:latin typeface="Arial"/>
                <a:ea typeface="Calibri"/>
                <a:cs typeface="Arial"/>
              </a:rPr>
              <a:t>κάνουν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την</a:t>
            </a:r>
            <a:r>
              <a:rPr lang="en-US" dirty="0">
                <a:latin typeface="Arial"/>
                <a:ea typeface="Calibri"/>
                <a:cs typeface="Arial"/>
              </a:rPr>
              <a:t> απ</a:t>
            </a:r>
            <a:r>
              <a:rPr lang="en-US" dirty="0" err="1">
                <a:latin typeface="Arial"/>
                <a:ea typeface="Calibri"/>
                <a:cs typeface="Arial"/>
              </a:rPr>
              <a:t>όστ</a:t>
            </a:r>
            <a:r>
              <a:rPr lang="en-US" dirty="0">
                <a:latin typeface="Arial"/>
                <a:ea typeface="Calibri"/>
                <a:cs typeface="Arial"/>
              </a:rPr>
              <a:t>α</a:t>
            </a:r>
            <a:r>
              <a:rPr lang="en-US" dirty="0" err="1">
                <a:latin typeface="Arial"/>
                <a:ea typeface="Calibri"/>
                <a:cs typeface="Arial"/>
              </a:rPr>
              <a:t>ση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Αθήν</a:t>
            </a:r>
            <a:r>
              <a:rPr lang="en-US" dirty="0">
                <a:latin typeface="Arial"/>
                <a:ea typeface="Calibri"/>
                <a:cs typeface="Arial"/>
              </a:rPr>
              <a:t>α- Λα</a:t>
            </a:r>
            <a:r>
              <a:rPr lang="en-US" dirty="0" err="1">
                <a:latin typeface="Arial"/>
                <a:ea typeface="Calibri"/>
                <a:cs typeface="Arial"/>
              </a:rPr>
              <a:t>μί</a:t>
            </a:r>
            <a:r>
              <a:rPr lang="en-US" dirty="0">
                <a:latin typeface="Arial"/>
                <a:ea typeface="Calibri"/>
                <a:cs typeface="Arial"/>
              </a:rPr>
              <a:t>α(211km) . Τα 2 </a:t>
            </a:r>
            <a:r>
              <a:rPr lang="en-US" dirty="0" err="1">
                <a:latin typeface="Arial"/>
                <a:ea typeface="Calibri"/>
                <a:cs typeface="Arial"/>
              </a:rPr>
              <a:t>οχήμ</a:t>
            </a:r>
            <a:r>
              <a:rPr lang="en-US" dirty="0">
                <a:latin typeface="Arial"/>
                <a:ea typeface="Calibri"/>
                <a:cs typeface="Arial"/>
              </a:rPr>
              <a:t>ατα π</a:t>
            </a:r>
            <a:r>
              <a:rPr lang="en-US" dirty="0" err="1">
                <a:latin typeface="Arial"/>
                <a:ea typeface="Calibri"/>
                <a:cs typeface="Arial"/>
              </a:rPr>
              <a:t>ηγ</a:t>
            </a:r>
            <a:r>
              <a:rPr lang="en-US" dirty="0">
                <a:latin typeface="Arial"/>
                <a:ea typeface="Calibri"/>
                <a:cs typeface="Arial"/>
              </a:rPr>
              <a:t>α</a:t>
            </a:r>
            <a:r>
              <a:rPr lang="en-US" dirty="0" err="1">
                <a:latin typeface="Arial"/>
                <a:ea typeface="Calibri"/>
                <a:cs typeface="Arial"/>
              </a:rPr>
              <a:t>ίνουν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με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την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ίδι</a:t>
            </a:r>
            <a:r>
              <a:rPr lang="en-US" dirty="0">
                <a:latin typeface="Arial"/>
                <a:ea typeface="Calibri"/>
                <a:cs typeface="Arial"/>
              </a:rPr>
              <a:t>α τα</a:t>
            </a:r>
            <a:r>
              <a:rPr lang="en-US" dirty="0" err="1">
                <a:latin typeface="Arial"/>
                <a:ea typeface="Calibri"/>
                <a:cs typeface="Arial"/>
              </a:rPr>
              <a:t>χύτητ</a:t>
            </a:r>
            <a:r>
              <a:rPr lang="en-US" dirty="0">
                <a:latin typeface="Arial"/>
                <a:ea typeface="Calibri"/>
                <a:cs typeface="Arial"/>
              </a:rPr>
              <a:t>α και </a:t>
            </a:r>
            <a:r>
              <a:rPr lang="en-US" dirty="0" err="1">
                <a:latin typeface="Arial"/>
                <a:ea typeface="Calibri"/>
                <a:cs typeface="Arial"/>
              </a:rPr>
              <a:t>φτάνουν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στην</a:t>
            </a:r>
            <a:r>
              <a:rPr lang="en-US" dirty="0">
                <a:latin typeface="Arial"/>
                <a:ea typeface="Calibri"/>
                <a:cs typeface="Arial"/>
              </a:rPr>
              <a:t> Λα</a:t>
            </a:r>
            <a:r>
              <a:rPr lang="en-US" dirty="0" err="1">
                <a:latin typeface="Arial"/>
                <a:ea typeface="Calibri"/>
                <a:cs typeface="Arial"/>
              </a:rPr>
              <a:t>μί</a:t>
            </a:r>
            <a:r>
              <a:rPr lang="en-US" dirty="0">
                <a:latin typeface="Arial"/>
                <a:ea typeface="Calibri"/>
                <a:cs typeface="Arial"/>
              </a:rPr>
              <a:t>α έπ</a:t>
            </a:r>
            <a:r>
              <a:rPr lang="en-US" dirty="0" err="1">
                <a:latin typeface="Arial"/>
                <a:ea typeface="Calibri"/>
                <a:cs typeface="Arial"/>
              </a:rPr>
              <a:t>ειτ</a:t>
            </a:r>
            <a:r>
              <a:rPr lang="en-US" dirty="0">
                <a:latin typeface="Arial"/>
                <a:ea typeface="Calibri"/>
                <a:cs typeface="Arial"/>
              </a:rPr>
              <a:t>α από 2 </a:t>
            </a:r>
            <a:r>
              <a:rPr lang="en-US" dirty="0" err="1">
                <a:latin typeface="Arial"/>
                <a:ea typeface="Calibri"/>
                <a:cs typeface="Arial"/>
              </a:rPr>
              <a:t>ώρες</a:t>
            </a:r>
            <a:r>
              <a:rPr lang="en-US" dirty="0">
                <a:latin typeface="Arial"/>
                <a:ea typeface="Calibri"/>
                <a:cs typeface="Arial"/>
              </a:rPr>
              <a:t> και 20 </a:t>
            </a:r>
            <a:r>
              <a:rPr lang="en-US" dirty="0" err="1">
                <a:latin typeface="Arial"/>
                <a:ea typeface="Calibri"/>
                <a:cs typeface="Arial"/>
              </a:rPr>
              <a:t>λε</a:t>
            </a:r>
            <a:r>
              <a:rPr lang="en-US" dirty="0">
                <a:latin typeface="Arial"/>
                <a:ea typeface="Calibri"/>
                <a:cs typeface="Arial"/>
              </a:rPr>
              <a:t>π</a:t>
            </a:r>
            <a:r>
              <a:rPr lang="en-US" dirty="0" err="1">
                <a:latin typeface="Arial"/>
                <a:ea typeface="Calibri"/>
                <a:cs typeface="Arial"/>
              </a:rPr>
              <a:t>τά</a:t>
            </a:r>
            <a:r>
              <a:rPr lang="en-US" dirty="0">
                <a:latin typeface="Arial"/>
                <a:ea typeface="Calibri"/>
                <a:cs typeface="Arial"/>
              </a:rPr>
              <a:t>. Παρα</a:t>
            </a:r>
            <a:r>
              <a:rPr lang="en-US" dirty="0" err="1">
                <a:latin typeface="Arial"/>
                <a:ea typeface="Calibri"/>
                <a:cs typeface="Arial"/>
              </a:rPr>
              <a:t>κάτω</a:t>
            </a:r>
            <a:r>
              <a:rPr lang="en-US" dirty="0">
                <a:latin typeface="Arial"/>
                <a:ea typeface="Calibri"/>
                <a:cs typeface="Arial"/>
              </a:rPr>
              <a:t> πα</a:t>
            </a:r>
            <a:r>
              <a:rPr lang="en-US" dirty="0" err="1">
                <a:latin typeface="Arial"/>
                <a:ea typeface="Calibri"/>
                <a:cs typeface="Arial"/>
              </a:rPr>
              <a:t>ρουσιάζοντ</a:t>
            </a:r>
            <a:r>
              <a:rPr lang="en-US" dirty="0">
                <a:latin typeface="Arial"/>
                <a:ea typeface="Calibri"/>
                <a:cs typeface="Arial"/>
              </a:rPr>
              <a:t>αι </a:t>
            </a:r>
            <a:r>
              <a:rPr lang="en-US" dirty="0" err="1">
                <a:latin typeface="Arial"/>
                <a:ea typeface="Calibri"/>
                <a:cs typeface="Arial"/>
              </a:rPr>
              <a:t>το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κόστος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της</a:t>
            </a:r>
            <a:r>
              <a:rPr lang="en-US" dirty="0">
                <a:latin typeface="Arial"/>
                <a:ea typeface="Calibri"/>
                <a:cs typeface="Arial"/>
              </a:rPr>
              <a:t> β</a:t>
            </a:r>
            <a:r>
              <a:rPr lang="en-US" dirty="0" err="1">
                <a:latin typeface="Arial"/>
                <a:ea typeface="Calibri"/>
                <a:cs typeface="Arial"/>
              </a:rPr>
              <a:t>ενζίνης</a:t>
            </a:r>
            <a:r>
              <a:rPr lang="en-US" dirty="0">
                <a:latin typeface="Arial"/>
                <a:ea typeface="Calibri"/>
                <a:cs typeface="Arial"/>
              </a:rPr>
              <a:t>( </a:t>
            </a:r>
            <a:r>
              <a:rPr lang="en-US" dirty="0" err="1">
                <a:latin typeface="Arial"/>
                <a:ea typeface="Calibri"/>
                <a:cs typeface="Arial"/>
              </a:rPr>
              <a:t>σε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λίτρ</a:t>
            </a:r>
            <a:r>
              <a:rPr lang="en-US" dirty="0">
                <a:latin typeface="Arial"/>
                <a:ea typeface="Calibri"/>
                <a:cs typeface="Arial"/>
              </a:rPr>
              <a:t>α) π</a:t>
            </a:r>
            <a:r>
              <a:rPr lang="en-US" dirty="0" err="1">
                <a:latin typeface="Arial"/>
                <a:ea typeface="Calibri"/>
                <a:cs typeface="Arial"/>
              </a:rPr>
              <a:t>ου</a:t>
            </a:r>
            <a:r>
              <a:rPr lang="en-US" dirty="0">
                <a:latin typeface="Arial"/>
                <a:ea typeface="Calibri"/>
                <a:cs typeface="Arial"/>
              </a:rPr>
              <a:t> θα κατανα</a:t>
            </a:r>
            <a:r>
              <a:rPr lang="en-US" dirty="0" err="1">
                <a:latin typeface="Arial"/>
                <a:ea typeface="Calibri"/>
                <a:cs typeface="Arial"/>
              </a:rPr>
              <a:t>λωθεί</a:t>
            </a:r>
            <a:r>
              <a:rPr lang="en-US" dirty="0">
                <a:latin typeface="Arial"/>
                <a:ea typeface="Calibri"/>
                <a:cs typeface="Arial"/>
              </a:rPr>
              <a:t> κα</a:t>
            </a:r>
            <a:r>
              <a:rPr lang="en-US" dirty="0" err="1">
                <a:latin typeface="Arial"/>
                <a:ea typeface="Calibri"/>
                <a:cs typeface="Arial"/>
              </a:rPr>
              <a:t>τά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την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διάρκει</a:t>
            </a:r>
            <a:r>
              <a:rPr lang="en-US" dirty="0">
                <a:latin typeface="Arial"/>
                <a:ea typeface="Calibri"/>
                <a:cs typeface="Arial"/>
              </a:rPr>
              <a:t>α </a:t>
            </a:r>
            <a:r>
              <a:rPr lang="en-US" dirty="0" err="1">
                <a:latin typeface="Arial"/>
                <a:ea typeface="Calibri"/>
                <a:cs typeface="Arial"/>
              </a:rPr>
              <a:t>του</a:t>
            </a:r>
            <a:r>
              <a:rPr lang="en-US" dirty="0">
                <a:latin typeface="Arial"/>
                <a:ea typeface="Calibri"/>
                <a:cs typeface="Arial"/>
              </a:rPr>
              <a:t> τα</a:t>
            </a:r>
            <a:r>
              <a:rPr lang="en-US" dirty="0" err="1">
                <a:latin typeface="Arial"/>
                <a:ea typeface="Calibri"/>
                <a:cs typeface="Arial"/>
              </a:rPr>
              <a:t>ξιδιού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γι</a:t>
            </a:r>
            <a:r>
              <a:rPr lang="en-US" dirty="0">
                <a:latin typeface="Arial"/>
                <a:ea typeface="Calibri"/>
                <a:cs typeface="Arial"/>
              </a:rPr>
              <a:t>α </a:t>
            </a:r>
            <a:r>
              <a:rPr lang="en-US" dirty="0" err="1">
                <a:latin typeface="Arial"/>
                <a:ea typeface="Calibri"/>
                <a:cs typeface="Arial"/>
              </a:rPr>
              <a:t>κάθε</a:t>
            </a:r>
            <a:r>
              <a:rPr lang="en-US" dirty="0">
                <a:latin typeface="Arial"/>
                <a:ea typeface="Calibri"/>
                <a:cs typeface="Arial"/>
              </a:rPr>
              <a:t> </a:t>
            </a:r>
            <a:r>
              <a:rPr lang="en-US" dirty="0" err="1">
                <a:latin typeface="Arial"/>
                <a:ea typeface="Calibri"/>
                <a:cs typeface="Arial"/>
              </a:rPr>
              <a:t>όχημ</a:t>
            </a:r>
            <a:r>
              <a:rPr lang="en-US" dirty="0">
                <a:latin typeface="Arial"/>
                <a:ea typeface="Calibri"/>
                <a:cs typeface="Arial"/>
              </a:rPr>
              <a:t>α </a:t>
            </a:r>
            <a:r>
              <a:rPr lang="en-US" dirty="0" err="1">
                <a:latin typeface="Arial"/>
                <a:ea typeface="Calibri"/>
                <a:cs typeface="Arial"/>
              </a:rPr>
              <a:t>ξεχωριστά</a:t>
            </a:r>
            <a:endParaRPr lang="en-US" dirty="0" err="1">
              <a:ea typeface="Calibri"/>
              <a:cs typeface="Calibri"/>
            </a:endParaRPr>
          </a:p>
          <a:p>
            <a:pPr marL="400050" indent="-285750" algn="l">
              <a:buFont typeface="Arial" panose="020B0604020202020204" pitchFamily="34" charset="0"/>
              <a:buChar char="•"/>
            </a:pPr>
            <a:endParaRPr lang="en-US" dirty="0">
              <a:ea typeface="Calibri"/>
              <a:cs typeface="Calibri"/>
            </a:endParaRPr>
          </a:p>
          <a:p>
            <a:pPr marL="342900" indent="-228600" algn="l">
              <a:buFont typeface="Arial" panose="020B0604020202020204" pitchFamily="34" charset="0"/>
              <a:buChar char="•"/>
            </a:pPr>
            <a:endParaRPr lang="en-US" dirty="0">
              <a:ea typeface="Calibri"/>
              <a:cs typeface="Calibri"/>
            </a:endParaRPr>
          </a:p>
          <a:p>
            <a:pPr indent="-228600" algn="l">
              <a:buFont typeface="Arial" panose="020B0604020202020204" pitchFamily="34" charset="0"/>
              <a:buChar char="•"/>
            </a:pPr>
            <a:endParaRPr lang="en-US" sz="1700" dirty="0">
              <a:ea typeface="Calibri"/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3251222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7" name="Group 22">
            <a:extLst>
              <a:ext uri="{FF2B5EF4-FFF2-40B4-BE49-F238E27FC236}">
                <a16:creationId xmlns:a16="http://schemas.microsoft.com/office/drawing/2014/main" id="{7024687B-3153-123C-0A8C-D7D007FAF1B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1" y="-29768"/>
            <a:ext cx="12202175" cy="1519356"/>
            <a:chOff x="-1" y="-29768"/>
            <a:chExt cx="12202175" cy="1519356"/>
          </a:xfrm>
        </p:grpSpPr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8D6305F5-7509-0BF5-12D3-30451FCD732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6200000">
              <a:off x="5341412" y="-5371175"/>
              <a:ext cx="1519350" cy="12202174"/>
            </a:xfrm>
            <a:prstGeom prst="rect">
              <a:avLst/>
            </a:prstGeom>
            <a:gradFill>
              <a:gsLst>
                <a:gs pos="0">
                  <a:schemeClr val="accent5"/>
                </a:gs>
                <a:gs pos="100000">
                  <a:schemeClr val="accent2"/>
                </a:gs>
              </a:gsLst>
              <a:lin ang="10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Rectangle 24">
              <a:extLst>
                <a:ext uri="{FF2B5EF4-FFF2-40B4-BE49-F238E27FC236}">
                  <a16:creationId xmlns:a16="http://schemas.microsoft.com/office/drawing/2014/main" id="{471C5C7A-6D55-5B27-646E-39C962693C3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6200000">
              <a:off x="8917093" y="-1801610"/>
              <a:ext cx="1507122" cy="5063040"/>
            </a:xfrm>
            <a:prstGeom prst="rect">
              <a:avLst/>
            </a:prstGeom>
            <a:gradFill>
              <a:gsLst>
                <a:gs pos="59000">
                  <a:schemeClr val="accent5">
                    <a:lumMod val="60000"/>
                    <a:lumOff val="40000"/>
                    <a:alpha val="0"/>
                  </a:schemeClr>
                </a:gs>
                <a:gs pos="100000">
                  <a:schemeClr val="accent5">
                    <a:lumMod val="60000"/>
                    <a:lumOff val="40000"/>
                  </a:schemeClr>
                </a:gs>
              </a:gsLst>
              <a:lin ang="1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F3B3B1F4-948C-963C-E6EA-60CF7FBFA2F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3100712" y="-3130481"/>
              <a:ext cx="1519356" cy="7720782"/>
            </a:xfrm>
            <a:prstGeom prst="rect">
              <a:avLst/>
            </a:prstGeom>
            <a:gradFill>
              <a:gsLst>
                <a:gs pos="29000">
                  <a:schemeClr val="accent5">
                    <a:lumMod val="60000"/>
                    <a:lumOff val="40000"/>
                    <a:alpha val="0"/>
                  </a:schemeClr>
                </a:gs>
                <a:gs pos="100000">
                  <a:schemeClr val="accent5">
                    <a:lumMod val="75000"/>
                  </a:schemeClr>
                </a:gs>
              </a:gsLst>
              <a:lin ang="1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Τίτλος 1">
            <a:extLst>
              <a:ext uri="{FF2B5EF4-FFF2-40B4-BE49-F238E27FC236}">
                <a16:creationId xmlns:a16="http://schemas.microsoft.com/office/drawing/2014/main" id="{41734A5A-F0CA-19FF-62DF-1914BB3C0F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76691" y="301843"/>
            <a:ext cx="10477109" cy="1003532"/>
          </a:xfrm>
        </p:spPr>
        <p:txBody>
          <a:bodyPr anchor="ctr">
            <a:normAutofit/>
          </a:bodyPr>
          <a:lstStyle/>
          <a:p>
            <a:r>
              <a:rPr lang="el-GR" sz="3200" u="sng">
                <a:solidFill>
                  <a:srgbClr val="FFFFFF"/>
                </a:solidFill>
                <a:ea typeface="Calibri Light"/>
                <a:cs typeface="Calibri Light"/>
              </a:rPr>
              <a:t>Ερωτήματα</a:t>
            </a:r>
          </a:p>
        </p:txBody>
      </p:sp>
      <p:sp>
        <p:nvSpPr>
          <p:cNvPr id="3" name="Θέση περιεχομένου 2">
            <a:extLst>
              <a:ext uri="{FF2B5EF4-FFF2-40B4-BE49-F238E27FC236}">
                <a16:creationId xmlns:a16="http://schemas.microsoft.com/office/drawing/2014/main" id="{90F64A52-68E1-8282-AAB4-A12A888249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76301" y="2308124"/>
            <a:ext cx="5025735" cy="3673576"/>
          </a:xfrm>
        </p:spPr>
        <p:txBody>
          <a:bodyPr vert="horz" lIns="91440" tIns="45720" rIns="91440" bIns="45720" rtlCol="0">
            <a:normAutofit/>
          </a:bodyPr>
          <a:lstStyle/>
          <a:p>
            <a:pPr>
              <a:buAutoNum type="arabicParenR"/>
            </a:pPr>
            <a:r>
              <a:rPr lang="el-GR" sz="2000">
                <a:ea typeface="Calibri"/>
                <a:cs typeface="Calibri"/>
              </a:rPr>
              <a:t>Με βάση αυτά τα δεδομένα να υπολογίσετε την τιμή του καυσίμου που θα καταναλωθεί κατά την διάρκεια του ταξιδιού για κάθε όχημα ξεχωριστά.</a:t>
            </a:r>
          </a:p>
          <a:p>
            <a:pPr>
              <a:buAutoNum type="arabicParenR"/>
            </a:pPr>
            <a:r>
              <a:rPr lang="el-GR" sz="2000">
                <a:ea typeface="+mn-lt"/>
                <a:cs typeface="+mn-lt"/>
              </a:rPr>
              <a:t>Να υπολογίσετε το ποσό που θα πρέπει να πληρώσει ο κάθε οδηγός προκειμένου να φτάσει στον προορισμό του.                                                                      </a:t>
            </a:r>
            <a:endParaRPr lang="el-GR" sz="2000">
              <a:ea typeface="Calibri"/>
              <a:cs typeface="Calibri"/>
            </a:endParaRPr>
          </a:p>
          <a:p>
            <a:pPr marL="0" indent="0">
              <a:buNone/>
            </a:pPr>
            <a:endParaRPr lang="el-GR" sz="2000">
              <a:ea typeface="Calibri"/>
              <a:cs typeface="Calibri"/>
            </a:endParaRPr>
          </a:p>
          <a:p>
            <a:pPr>
              <a:buAutoNum type="arabicParenR"/>
            </a:pPr>
            <a:endParaRPr lang="el-GR" sz="2000">
              <a:ea typeface="Calibri"/>
              <a:cs typeface="Calibri"/>
            </a:endParaRPr>
          </a:p>
        </p:txBody>
      </p:sp>
      <p:graphicFrame>
        <p:nvGraphicFramePr>
          <p:cNvPr id="11" name="Πίνακας 10">
            <a:extLst>
              <a:ext uri="{FF2B5EF4-FFF2-40B4-BE49-F238E27FC236}">
                <a16:creationId xmlns:a16="http://schemas.microsoft.com/office/drawing/2014/main" id="{4323E882-D11C-5BF4-3BBB-C6EBE72FD74C}"/>
              </a:ext>
            </a:extLst>
          </p:cNvPr>
          <p:cNvGraphicFramePr>
            <a:graphicFrameLocks noGrp="1"/>
          </p:cNvGraphicFramePr>
          <p:nvPr/>
        </p:nvGraphicFramePr>
        <p:xfrm>
          <a:off x="6784258" y="2784340"/>
          <a:ext cx="4531443" cy="2721146"/>
        </p:xfrm>
        <a:graphic>
          <a:graphicData uri="http://schemas.openxmlformats.org/drawingml/2006/table">
            <a:tbl>
              <a:tblPr firstRow="1" firstCol="1" bandRow="1">
                <a:solidFill>
                  <a:schemeClr val="tx1">
                    <a:lumMod val="75000"/>
                    <a:lumOff val="25000"/>
                  </a:schemeClr>
                </a:solidFill>
                <a:tableStyleId>{5C22544A-7EE6-4342-B048-85BDC9FD1C3A}</a:tableStyleId>
              </a:tblPr>
              <a:tblGrid>
                <a:gridCol w="1680771">
                  <a:extLst>
                    <a:ext uri="{9D8B030D-6E8A-4147-A177-3AD203B41FA5}">
                      <a16:colId xmlns:a16="http://schemas.microsoft.com/office/drawing/2014/main" val="3137105990"/>
                    </a:ext>
                  </a:extLst>
                </a:gridCol>
                <a:gridCol w="1375768">
                  <a:extLst>
                    <a:ext uri="{9D8B030D-6E8A-4147-A177-3AD203B41FA5}">
                      <a16:colId xmlns:a16="http://schemas.microsoft.com/office/drawing/2014/main" val="1042115455"/>
                    </a:ext>
                  </a:extLst>
                </a:gridCol>
                <a:gridCol w="1474904">
                  <a:extLst>
                    <a:ext uri="{9D8B030D-6E8A-4147-A177-3AD203B41FA5}">
                      <a16:colId xmlns:a16="http://schemas.microsoft.com/office/drawing/2014/main" val="2772168848"/>
                    </a:ext>
                  </a:extLst>
                </a:gridCol>
              </a:tblGrid>
              <a:tr h="1234334">
                <a:tc>
                  <a:txBody>
                    <a:bodyPr/>
                    <a:lstStyle/>
                    <a:p>
                      <a:r>
                        <a:rPr lang="el-GR" sz="1600" b="0" cap="none" spc="0">
                          <a:solidFill>
                            <a:schemeClr val="bg1"/>
                          </a:solidFill>
                          <a:effectLst/>
                        </a:rPr>
                        <a:t> </a:t>
                      </a:r>
                    </a:p>
                  </a:txBody>
                  <a:tcPr marL="136759" marR="78899" marT="105199" marB="105199" anchor="ctr">
                    <a:lnL w="19050" cap="flat" cmpd="sng" algn="ctr">
                      <a:solidFill>
                        <a:schemeClr val="tx1"/>
                      </a:solidFill>
                      <a:prstDash val="solid"/>
                    </a:lnL>
                    <a:lnR w="12700" cmpd="sng">
                      <a:noFill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</a:lnT>
                    <a:lnB w="38100" cmpd="sng">
                      <a:noFill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l-GR" sz="1600" b="0" cap="none" spc="0">
                          <a:solidFill>
                            <a:schemeClr val="bg1"/>
                          </a:solidFill>
                          <a:effectLst/>
                        </a:rPr>
                        <a:t>ΚΟΣΤΟΣ ΒΕΝΖΙΝΗΣ ΑΝΑ ΛΙΤΡΟ (</a:t>
                      </a:r>
                      <a:r>
                        <a:rPr lang="af-ZA" sz="1600" b="0" cap="none" spc="0">
                          <a:solidFill>
                            <a:schemeClr val="bg1"/>
                          </a:solidFill>
                          <a:effectLst/>
                        </a:rPr>
                        <a:t>lt)</a:t>
                      </a:r>
                    </a:p>
                  </a:txBody>
                  <a:tcPr marL="136759" marR="78899" marT="105199" marB="105199" anchor="ctr">
                    <a:lnL w="12700" cmpd="sng">
                      <a:noFill/>
                    </a:lnL>
                    <a:lnR w="12700" cmpd="sng">
                      <a:noFill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</a:lnT>
                    <a:lnB w="38100" cmpd="sng">
                      <a:noFill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l-GR" sz="1600" b="0" cap="none" spc="0">
                          <a:solidFill>
                            <a:schemeClr val="bg1"/>
                          </a:solidFill>
                          <a:effectLst/>
                        </a:rPr>
                        <a:t>ΚΑΤΑΝΑΛΩΣΗ ΚΑΥΣΙΜΟΥ ΣΕ </a:t>
                      </a:r>
                      <a:r>
                        <a:rPr lang="af-ZA" sz="1600" b="0" cap="none" spc="0">
                          <a:solidFill>
                            <a:schemeClr val="bg1"/>
                          </a:solidFill>
                          <a:effectLst/>
                        </a:rPr>
                        <a:t>lt/100km</a:t>
                      </a:r>
                    </a:p>
                  </a:txBody>
                  <a:tcPr marL="136759" marR="78899" marT="105199" marB="105199" anchor="ctr">
                    <a:lnL w="12700" cmpd="sng">
                      <a:noFill/>
                    </a:lnL>
                    <a:lnR w="12700" cmpd="sng">
                      <a:noFill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</a:lnT>
                    <a:lnB w="38100" cmpd="sng">
                      <a:noFill/>
                    </a:lnB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61300500"/>
                  </a:ext>
                </a:extLst>
              </a:tr>
              <a:tr h="743406">
                <a:tc>
                  <a:txBody>
                    <a:bodyPr/>
                    <a:lstStyle/>
                    <a:p>
                      <a:r>
                        <a:rPr lang="el-GR" sz="1600" cap="none" spc="0">
                          <a:solidFill>
                            <a:schemeClr val="bg1"/>
                          </a:solidFill>
                          <a:effectLst/>
                        </a:rPr>
                        <a:t> </a:t>
                      </a:r>
                    </a:p>
                    <a:p>
                      <a:pPr algn="ctr"/>
                      <a:r>
                        <a:rPr lang="el-GR" sz="1600" cap="none" spc="0">
                          <a:solidFill>
                            <a:schemeClr val="bg1"/>
                          </a:solidFill>
                          <a:effectLst/>
                        </a:rPr>
                        <a:t>ΑΥΤΟΚΙΝΗΤΟ</a:t>
                      </a:r>
                    </a:p>
                  </a:txBody>
                  <a:tcPr marL="136759" marR="78899" marT="105199" marB="105199">
                    <a:lnL w="38100" cap="flat" cmpd="sng" algn="ctr">
                      <a:noFill/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38100" cmpd="sng">
                      <a:noFill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B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cap="none" spc="0">
                          <a:solidFill>
                            <a:schemeClr val="bg1"/>
                          </a:solidFill>
                          <a:effectLst/>
                        </a:rPr>
                        <a:t> </a:t>
                      </a:r>
                    </a:p>
                    <a:p>
                      <a:r>
                        <a:rPr lang="en-US" sz="1600" cap="none" spc="0">
                          <a:solidFill>
                            <a:schemeClr val="bg1"/>
                          </a:solidFill>
                          <a:effectLst/>
                        </a:rPr>
                        <a:t>    1,89€/lt</a:t>
                      </a:r>
                    </a:p>
                  </a:txBody>
                  <a:tcPr marL="136759" marR="78899" marT="105199" marB="105199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38100" cmpd="sng">
                      <a:noFill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B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af-ZA" sz="1600" cap="none" spc="0">
                          <a:solidFill>
                            <a:schemeClr val="bg1"/>
                          </a:solidFill>
                          <a:effectLst/>
                        </a:rPr>
                        <a:t> </a:t>
                      </a:r>
                    </a:p>
                    <a:p>
                      <a:r>
                        <a:rPr lang="af-ZA" sz="1600" cap="none" spc="0">
                          <a:solidFill>
                            <a:schemeClr val="bg1"/>
                          </a:solidFill>
                          <a:effectLst/>
                        </a:rPr>
                        <a:t>  7,6lt/100km</a:t>
                      </a:r>
                    </a:p>
                  </a:txBody>
                  <a:tcPr marL="136759" marR="78899" marT="105199" marB="105199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38100" cap="flat" cmpd="sng" algn="ctr">
                      <a:noFill/>
                      <a:prstDash val="solid"/>
                    </a:lnR>
                    <a:lnT w="38100" cmpd="sng">
                      <a:noFill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B>
                    <a:solidFill>
                      <a:schemeClr val="tx1">
                        <a:lumMod val="75000"/>
                        <a:lumOff val="2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8704878"/>
                  </a:ext>
                </a:extLst>
              </a:tr>
              <a:tr h="743406">
                <a:tc>
                  <a:txBody>
                    <a:bodyPr/>
                    <a:lstStyle/>
                    <a:p>
                      <a:r>
                        <a:rPr lang="el-GR" sz="1600" cap="none" spc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  <a:endParaRPr lang="el-GR" sz="1600" cap="none" spc="0">
                        <a:solidFill>
                          <a:schemeClr val="bg1"/>
                        </a:solidFill>
                        <a:effectLst/>
                      </a:endParaRPr>
                    </a:p>
                    <a:p>
                      <a:r>
                        <a:rPr lang="el-GR" sz="1600" cap="none" spc="0">
                          <a:solidFill>
                            <a:schemeClr val="bg1"/>
                          </a:solidFill>
                          <a:effectLst/>
                          <a:latin typeface="Calibri" panose="020F0502020204030204" pitchFamily="34" charset="0"/>
                        </a:rPr>
                        <a:t>  ΜΗΧΑΝΑΚΙ    </a:t>
                      </a:r>
                      <a:endParaRPr lang="el-GR" sz="1600" cap="none" spc="0">
                        <a:solidFill>
                          <a:schemeClr val="bg1"/>
                        </a:solidFill>
                        <a:effectLst/>
                      </a:endParaRPr>
                    </a:p>
                  </a:txBody>
                  <a:tcPr marL="136759" marR="78899" marT="105199" marB="105199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af-ZA" sz="1600" cap="none" spc="0">
                          <a:solidFill>
                            <a:schemeClr val="bg1"/>
                          </a:solidFill>
                          <a:effectLst/>
                        </a:rPr>
                        <a:t> </a:t>
                      </a:r>
                    </a:p>
                    <a:p>
                      <a:r>
                        <a:rPr lang="af-ZA" sz="1600" cap="none" spc="0">
                          <a:solidFill>
                            <a:schemeClr val="bg1"/>
                          </a:solidFill>
                          <a:effectLst/>
                        </a:rPr>
                        <a:t>    1,89€/lt</a:t>
                      </a:r>
                    </a:p>
                  </a:txBody>
                  <a:tcPr marL="136759" marR="78899" marT="105199" marB="105199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af-ZA" sz="1600" cap="none" spc="0">
                          <a:solidFill>
                            <a:schemeClr val="bg1"/>
                          </a:solidFill>
                          <a:effectLst/>
                        </a:rPr>
                        <a:t> </a:t>
                      </a:r>
                    </a:p>
                    <a:p>
                      <a:r>
                        <a:rPr lang="af-ZA" sz="1600" cap="none" spc="0">
                          <a:solidFill>
                            <a:schemeClr val="bg1"/>
                          </a:solidFill>
                          <a:effectLst/>
                        </a:rPr>
                        <a:t>  4,6lt/100km</a:t>
                      </a:r>
                    </a:p>
                  </a:txBody>
                  <a:tcPr marL="136759" marR="78899" marT="105199" marB="105199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L>
                    <a:lnR w="12700" cmpd="sng">
                      <a:noFill/>
                      <a:prstDash val="soli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tx1">
                        <a:lumMod val="85000"/>
                        <a:lumOff val="1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660554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3508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>
            <a:extLst>
              <a:ext uri="{FF2B5EF4-FFF2-40B4-BE49-F238E27FC236}">
                <a16:creationId xmlns:a16="http://schemas.microsoft.com/office/drawing/2014/main" id="{7024687B-3153-123C-0A8C-D7D007FAF1B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1" y="-29768"/>
            <a:ext cx="12202175" cy="1519356"/>
            <a:chOff x="-1" y="-29768"/>
            <a:chExt cx="12202175" cy="1519356"/>
          </a:xfrm>
        </p:grpSpPr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8D6305F5-7509-0BF5-12D3-30451FCD732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6200000">
              <a:off x="5341412" y="-5371175"/>
              <a:ext cx="1519350" cy="12202174"/>
            </a:xfrm>
            <a:prstGeom prst="rect">
              <a:avLst/>
            </a:prstGeom>
            <a:gradFill>
              <a:gsLst>
                <a:gs pos="0">
                  <a:schemeClr val="accent5"/>
                </a:gs>
                <a:gs pos="100000">
                  <a:schemeClr val="accent2"/>
                </a:gs>
              </a:gsLst>
              <a:lin ang="10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471C5C7A-6D55-5B27-646E-39C962693C3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6200000">
              <a:off x="8917093" y="-1801610"/>
              <a:ext cx="1507122" cy="5063040"/>
            </a:xfrm>
            <a:prstGeom prst="rect">
              <a:avLst/>
            </a:prstGeom>
            <a:gradFill>
              <a:gsLst>
                <a:gs pos="59000">
                  <a:schemeClr val="accent5">
                    <a:lumMod val="60000"/>
                    <a:lumOff val="40000"/>
                    <a:alpha val="0"/>
                  </a:schemeClr>
                </a:gs>
                <a:gs pos="100000">
                  <a:schemeClr val="accent5">
                    <a:lumMod val="60000"/>
                    <a:lumOff val="40000"/>
                  </a:schemeClr>
                </a:gs>
              </a:gsLst>
              <a:lin ang="1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F3B3B1F4-948C-963C-E6EA-60CF7FBFA2F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3100712" y="-3130481"/>
              <a:ext cx="1519356" cy="7720782"/>
            </a:xfrm>
            <a:prstGeom prst="rect">
              <a:avLst/>
            </a:prstGeom>
            <a:gradFill>
              <a:gsLst>
                <a:gs pos="29000">
                  <a:schemeClr val="accent5">
                    <a:lumMod val="60000"/>
                    <a:lumOff val="40000"/>
                    <a:alpha val="0"/>
                  </a:schemeClr>
                </a:gs>
                <a:gs pos="100000">
                  <a:schemeClr val="accent5">
                    <a:lumMod val="75000"/>
                  </a:schemeClr>
                </a:gs>
              </a:gsLst>
              <a:lin ang="1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Τίτλος 1">
            <a:extLst>
              <a:ext uri="{FF2B5EF4-FFF2-40B4-BE49-F238E27FC236}">
                <a16:creationId xmlns:a16="http://schemas.microsoft.com/office/drawing/2014/main" id="{6CD9737E-97FA-A9C5-1E24-29CA68D1CB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76691" y="301843"/>
            <a:ext cx="10477109" cy="1003532"/>
          </a:xfrm>
        </p:spPr>
        <p:txBody>
          <a:bodyPr anchor="ctr">
            <a:normAutofit/>
          </a:bodyPr>
          <a:lstStyle/>
          <a:p>
            <a:endParaRPr lang="el-GR" sz="3200">
              <a:solidFill>
                <a:srgbClr val="FFFFFF"/>
              </a:solidFill>
            </a:endParaRPr>
          </a:p>
        </p:txBody>
      </p:sp>
      <p:sp>
        <p:nvSpPr>
          <p:cNvPr id="7" name="Θέση περιεχομένου 6">
            <a:extLst>
              <a:ext uri="{FF2B5EF4-FFF2-40B4-BE49-F238E27FC236}">
                <a16:creationId xmlns:a16="http://schemas.microsoft.com/office/drawing/2014/main" id="{60A030CA-4543-18CA-A7A9-42D44FCDF49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76301" y="2308124"/>
            <a:ext cx="5025735" cy="3673576"/>
          </a:xfrm>
        </p:spPr>
        <p:txBody>
          <a:bodyPr vert="horz" lIns="91440" tIns="45720" rIns="91440" bIns="45720" rtlCol="0">
            <a:normAutofit/>
          </a:bodyPr>
          <a:lstStyle/>
          <a:p>
            <a:pPr marL="0" indent="0">
              <a:buNone/>
            </a:pPr>
            <a:r>
              <a:rPr lang="el-GR" sz="2000">
                <a:ea typeface="+mn-lt"/>
                <a:cs typeface="+mn-lt"/>
              </a:rPr>
              <a:t>3)Πόσα λίτρα βενζίνης θα καταναλώσει το συμβατικό αυτοκίνητο και πόσα το υβριδικό;</a:t>
            </a:r>
            <a:r>
              <a:rPr lang="el-GR" sz="2000">
                <a:ea typeface="Calibri"/>
                <a:cs typeface="Calibri"/>
              </a:rPr>
              <a:t> Εσείς με ποιο αυτοκίνητο θα επιλέγατε να πάτε στην Λαμία και γιατί;</a:t>
            </a:r>
          </a:p>
          <a:p>
            <a:pPr marL="0" indent="0">
              <a:buNone/>
            </a:pPr>
            <a:r>
              <a:rPr lang="el-GR" sz="2000">
                <a:ea typeface="Calibri"/>
                <a:cs typeface="Calibri"/>
              </a:rPr>
              <a:t> 4)Θα </a:t>
            </a:r>
            <a:r>
              <a:rPr lang="el-GR" sz="2000">
                <a:ea typeface="+mn-lt"/>
                <a:cs typeface="+mn-lt"/>
              </a:rPr>
              <a:t>προτιμούσατε μία διαδρομή ώστε να φτάσετε με τον γρηγορότερο δυνατό τρόπο στον προορισμό σας ή να είναι φιλικό στο περιβάλλον;</a:t>
            </a:r>
          </a:p>
          <a:p>
            <a:pPr marL="0" indent="0">
              <a:buNone/>
            </a:pPr>
            <a:endParaRPr lang="el-GR" sz="2000">
              <a:ea typeface="Calibri"/>
              <a:cs typeface="Calibri"/>
            </a:endParaRPr>
          </a:p>
          <a:p>
            <a:pPr marL="0" indent="0">
              <a:buNone/>
            </a:pPr>
            <a:endParaRPr lang="el-GR" sz="2000">
              <a:ea typeface="Calibri"/>
              <a:cs typeface="Calibri"/>
            </a:endParaRPr>
          </a:p>
        </p:txBody>
      </p:sp>
      <p:graphicFrame>
        <p:nvGraphicFramePr>
          <p:cNvPr id="9" name="Πίνακας 8">
            <a:extLst>
              <a:ext uri="{FF2B5EF4-FFF2-40B4-BE49-F238E27FC236}">
                <a16:creationId xmlns:a16="http://schemas.microsoft.com/office/drawing/2014/main" id="{F1D08022-B788-F61D-B512-F16EBA63FCAD}"/>
              </a:ext>
            </a:extLst>
          </p:cNvPr>
          <p:cNvGraphicFramePr>
            <a:graphicFrameLocks noGrp="1"/>
          </p:cNvGraphicFramePr>
          <p:nvPr/>
        </p:nvGraphicFramePr>
        <p:xfrm>
          <a:off x="6784258" y="3081757"/>
          <a:ext cx="4531444" cy="2126312"/>
        </p:xfrm>
        <a:graphic>
          <a:graphicData uri="http://schemas.openxmlformats.org/drawingml/2006/table">
            <a:tbl>
              <a:tblPr firstRow="1" firstCol="1" bandRow="1">
                <a:solidFill>
                  <a:schemeClr val="bg1">
                    <a:lumMod val="95000"/>
                  </a:schemeClr>
                </a:solidFill>
                <a:tableStyleId>{5C22544A-7EE6-4342-B048-85BDC9FD1C3A}</a:tableStyleId>
              </a:tblPr>
              <a:tblGrid>
                <a:gridCol w="1079692">
                  <a:extLst>
                    <a:ext uri="{9D8B030D-6E8A-4147-A177-3AD203B41FA5}">
                      <a16:colId xmlns:a16="http://schemas.microsoft.com/office/drawing/2014/main" val="2322490396"/>
                    </a:ext>
                  </a:extLst>
                </a:gridCol>
                <a:gridCol w="1175516">
                  <a:extLst>
                    <a:ext uri="{9D8B030D-6E8A-4147-A177-3AD203B41FA5}">
                      <a16:colId xmlns:a16="http://schemas.microsoft.com/office/drawing/2014/main" val="1083593125"/>
                    </a:ext>
                  </a:extLst>
                </a:gridCol>
                <a:gridCol w="1218446">
                  <a:extLst>
                    <a:ext uri="{9D8B030D-6E8A-4147-A177-3AD203B41FA5}">
                      <a16:colId xmlns:a16="http://schemas.microsoft.com/office/drawing/2014/main" val="919679485"/>
                    </a:ext>
                  </a:extLst>
                </a:gridCol>
                <a:gridCol w="1057790">
                  <a:extLst>
                    <a:ext uri="{9D8B030D-6E8A-4147-A177-3AD203B41FA5}">
                      <a16:colId xmlns:a16="http://schemas.microsoft.com/office/drawing/2014/main" val="3978073621"/>
                    </a:ext>
                  </a:extLst>
                </a:gridCol>
              </a:tblGrid>
              <a:tr h="1006647">
                <a:tc>
                  <a:txBody>
                    <a:bodyPr/>
                    <a:lstStyle/>
                    <a:p>
                      <a:pPr algn="l"/>
                      <a:r>
                        <a:rPr lang="el-GR" sz="1400" b="1" cap="none" spc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</a:p>
                  </a:txBody>
                  <a:tcPr marL="55195" marR="59137" marT="15770" marB="118274" anchor="b">
                    <a:lnL w="12700" cmpd="sng">
                      <a:noFill/>
                    </a:lnL>
                    <a:lnR w="12700" cmpd="sng">
                      <a:noFill/>
                    </a:lnR>
                    <a:lnT w="9525" cap="flat" cmpd="sng" algn="ctr">
                      <a:noFill/>
                      <a:prstDash val="solid"/>
                    </a:lnT>
                    <a:lnB w="38100" cmpd="sng">
                      <a:noFill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l-GR" sz="1400" b="1" cap="none" spc="0">
                          <a:solidFill>
                            <a:schemeClr val="tx1"/>
                          </a:solidFill>
                          <a:effectLst/>
                        </a:rPr>
                        <a:t>ΚΟΣΤΟΣ ΒΕΝΖΙΝΗΣ ΑΝΑ ΛΙΤΡΟ (</a:t>
                      </a:r>
                      <a:r>
                        <a:rPr lang="af-ZA" sz="1400" b="1" cap="none" spc="0">
                          <a:solidFill>
                            <a:schemeClr val="tx1"/>
                          </a:solidFill>
                          <a:effectLst/>
                        </a:rPr>
                        <a:t>lt)</a:t>
                      </a:r>
                    </a:p>
                  </a:txBody>
                  <a:tcPr marL="55195" marR="59137" marT="15770" marB="118274" anchor="b">
                    <a:lnL w="12700" cmpd="sng">
                      <a:noFill/>
                    </a:lnL>
                    <a:lnR w="12700" cmpd="sng">
                      <a:noFill/>
                    </a:lnR>
                    <a:lnT w="9525" cap="flat" cmpd="sng" algn="ctr">
                      <a:noFill/>
                      <a:prstDash val="solid"/>
                    </a:lnT>
                    <a:lnB w="38100" cmpd="sng">
                      <a:noFill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l-GR" sz="1400" b="1" cap="none" spc="0">
                          <a:solidFill>
                            <a:schemeClr val="tx1"/>
                          </a:solidFill>
                          <a:effectLst/>
                        </a:rPr>
                        <a:t>ΚΑΤΑΝΑΛΩΣΗ ΚΑΥΣΙΜΟΥ ΣΕ </a:t>
                      </a:r>
                      <a:r>
                        <a:rPr lang="af-ZA" sz="1400" b="1" cap="none" spc="0">
                          <a:solidFill>
                            <a:schemeClr val="tx1"/>
                          </a:solidFill>
                          <a:effectLst/>
                        </a:rPr>
                        <a:t>lt/100km</a:t>
                      </a:r>
                    </a:p>
                  </a:txBody>
                  <a:tcPr marL="55195" marR="59137" marT="15770" marB="118274" anchor="b">
                    <a:lnL w="12700" cmpd="sng">
                      <a:noFill/>
                    </a:lnL>
                    <a:lnR w="12700" cmpd="sng">
                      <a:noFill/>
                    </a:lnR>
                    <a:lnT w="9525" cap="flat" cmpd="sng" algn="ctr">
                      <a:noFill/>
                      <a:prstDash val="solid"/>
                    </a:lnT>
                    <a:lnB w="38100" cmpd="sng">
                      <a:noFill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l-GR" sz="1400" b="1" cap="none" spc="0">
                          <a:solidFill>
                            <a:schemeClr val="tx1"/>
                          </a:solidFill>
                          <a:effectLst/>
                        </a:rPr>
                        <a:t>ΔΙΑΡΚΕΙΑ ΤΑΞΙΔΙΟΥ</a:t>
                      </a:r>
                    </a:p>
                  </a:txBody>
                  <a:tcPr marL="55195" marR="59137" marT="15770" marB="118274" anchor="b">
                    <a:lnL w="12700" cmpd="sng">
                      <a:noFill/>
                    </a:lnL>
                    <a:lnR w="12700" cmpd="sng">
                      <a:noFill/>
                    </a:lnR>
                    <a:lnT w="9525" cap="flat" cmpd="sng" algn="ctr">
                      <a:noFill/>
                      <a:prstDash val="solid"/>
                    </a:lnT>
                    <a:lnB w="38100" cmpd="sng">
                      <a:noFill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87227574"/>
                  </a:ext>
                </a:extLst>
              </a:tr>
              <a:tr h="480983">
                <a:tc>
                  <a:txBody>
                    <a:bodyPr/>
                    <a:lstStyle/>
                    <a:p>
                      <a:pPr algn="l"/>
                      <a:r>
                        <a:rPr lang="el-GR" sz="1000" b="1" cap="none" spc="0">
                          <a:solidFill>
                            <a:schemeClr val="tx1"/>
                          </a:solidFill>
                          <a:effectLst/>
                        </a:rPr>
                        <a:t>ΣΥΜΒΑΤΙΚΟ ΑΥΤΟΚΙΝΗΤΟ</a:t>
                      </a:r>
                    </a:p>
                  </a:txBody>
                  <a:tcPr marL="55195" marR="59137" marT="15770" marB="118274">
                    <a:lnL w="12700" cap="flat" cmpd="sng" algn="ctr">
                      <a:solidFill>
                        <a:schemeClr val="accent1"/>
                      </a:solidFill>
                      <a:prstDash val="solid"/>
                    </a:lnL>
                    <a:lnR w="12700" cmpd="sng">
                      <a:noFill/>
                      <a:prstDash val="solid"/>
                    </a:lnR>
                    <a:lnT w="38100" cmpd="sng">
                      <a:noFill/>
                    </a:lnT>
                    <a:lnB w="9525" cap="flat" cmpd="sng" algn="ctr">
                      <a:noFill/>
                      <a:prstDash val="soli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af-ZA" sz="1000" cap="none" spc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  <a:endParaRPr lang="af-ZA" sz="1000" cap="none" spc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algn="l"/>
                      <a:r>
                        <a:rPr lang="af-ZA" sz="1000" cap="none" spc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</a:rPr>
                        <a:t>    1,89€/lt</a:t>
                      </a:r>
                      <a:endParaRPr lang="af-ZA" sz="1000" cap="none" spc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55195" marR="59137" marT="15770" marB="118274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38100" cmpd="sng">
                      <a:noFill/>
                    </a:lnT>
                    <a:lnB w="9525" cap="flat" cmpd="sng" algn="ctr">
                      <a:noFill/>
                      <a:prstDash val="soli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000" cap="none" spc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</a:p>
                    <a:p>
                      <a:pPr algn="l"/>
                      <a:r>
                        <a:rPr lang="en-US" sz="1000" cap="none" spc="0">
                          <a:solidFill>
                            <a:schemeClr val="tx1"/>
                          </a:solidFill>
                          <a:effectLst/>
                        </a:rPr>
                        <a:t>  7,6lt/100km</a:t>
                      </a:r>
                    </a:p>
                  </a:txBody>
                  <a:tcPr marL="55195" marR="59137" marT="15770" marB="118274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38100" cmpd="sng">
                      <a:noFill/>
                    </a:lnT>
                    <a:lnB w="9525" cap="flat" cmpd="sng" algn="ctr">
                      <a:noFill/>
                      <a:prstDash val="soli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l-GR" sz="1000" cap="none" spc="0">
                          <a:solidFill>
                            <a:schemeClr val="tx1"/>
                          </a:solidFill>
                          <a:effectLst/>
                        </a:rPr>
                        <a:t>2 ώρες και 20 λεπτά</a:t>
                      </a:r>
                    </a:p>
                  </a:txBody>
                  <a:tcPr marL="55195" marR="59137" marT="15770" marB="118274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38100" cmpd="sng">
                      <a:noFill/>
                    </a:lnT>
                    <a:lnB w="9525" cap="flat" cmpd="sng" algn="ctr">
                      <a:noFill/>
                      <a:prstDash val="soli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0796563"/>
                  </a:ext>
                </a:extLst>
              </a:tr>
              <a:tr h="638682">
                <a:tc>
                  <a:txBody>
                    <a:bodyPr/>
                    <a:lstStyle/>
                    <a:p>
                      <a:pPr algn="l"/>
                      <a:r>
                        <a:rPr lang="el-GR" sz="1000" b="1" cap="none" spc="0">
                          <a:solidFill>
                            <a:schemeClr val="tx1"/>
                          </a:solidFill>
                          <a:effectLst/>
                        </a:rPr>
                        <a:t>ΥΒΡΙΔΙΚΟ ΑΥΤΟΚΙΝΗΤΟ</a:t>
                      </a:r>
                    </a:p>
                  </a:txBody>
                  <a:tcPr marL="55195" marR="59137" marT="15770" marB="118274">
                    <a:lnL w="12700" cap="flat" cmpd="sng" algn="ctr">
                      <a:solidFill>
                        <a:schemeClr val="accent1"/>
                      </a:solidFill>
                      <a:prstDash val="solid"/>
                    </a:lnL>
                    <a:lnR w="12700" cmpd="sng">
                      <a:noFill/>
                      <a:prstDash val="solid"/>
                    </a:lnR>
                    <a:lnT w="9525" cap="flat" cmpd="sng" algn="ctr">
                      <a:noFill/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af-ZA" sz="1000" cap="none" spc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</a:p>
                    <a:p>
                      <a:pPr algn="l"/>
                      <a:r>
                        <a:rPr lang="af-ZA" sz="1000" cap="none" spc="0">
                          <a:solidFill>
                            <a:schemeClr val="tx1"/>
                          </a:solidFill>
                          <a:effectLst/>
                        </a:rPr>
                        <a:t>    1,89€/lt</a:t>
                      </a:r>
                    </a:p>
                  </a:txBody>
                  <a:tcPr marL="55195" marR="59137" marT="15770" marB="118274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9525" cap="flat" cmpd="sng" algn="ctr">
                      <a:noFill/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af-ZA" sz="1000" cap="none" spc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</a:p>
                    <a:p>
                      <a:pPr algn="l"/>
                      <a:r>
                        <a:rPr lang="af-ZA" sz="1000" cap="none" spc="0">
                          <a:solidFill>
                            <a:schemeClr val="tx1"/>
                          </a:solidFill>
                          <a:effectLst/>
                        </a:rPr>
                        <a:t>  5,2lt/100km</a:t>
                      </a:r>
                    </a:p>
                  </a:txBody>
                  <a:tcPr marL="55195" marR="59137" marT="15770" marB="118274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9525" cap="flat" cmpd="sng" algn="ctr">
                      <a:noFill/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l-GR" sz="1000" cap="none" spc="0">
                          <a:solidFill>
                            <a:schemeClr val="tx1"/>
                          </a:solidFill>
                          <a:effectLst/>
                        </a:rPr>
                        <a:t>3 ώρες και 10 λεπτά </a:t>
                      </a:r>
                    </a:p>
                    <a:p>
                      <a:pPr algn="l"/>
                      <a:r>
                        <a:rPr lang="el-GR" sz="1000" cap="none" spc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</a:p>
                  </a:txBody>
                  <a:tcPr marL="55195" marR="59137" marT="15770" marB="118274">
                    <a:lnL w="12700" cmpd="sng">
                      <a:noFill/>
                      <a:prstDash val="solid"/>
                    </a:lnL>
                    <a:lnR w="12700" cmpd="sng">
                      <a:noFill/>
                      <a:prstDash val="solid"/>
                    </a:lnR>
                    <a:lnT w="9525" cap="flat" cmpd="sng" algn="ctr">
                      <a:noFill/>
                      <a:prstDash val="solid"/>
                    </a:lnT>
                    <a:lnB w="12700" cmpd="sng">
                      <a:noFill/>
                      <a:prstDash val="soli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438595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645377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8DD77349-6ADE-99FE-8E04-12919EE56F9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1" y="-29768"/>
            <a:ext cx="12202175" cy="1519356"/>
            <a:chOff x="-1" y="-29768"/>
            <a:chExt cx="12202175" cy="1519356"/>
          </a:xfrm>
        </p:grpSpPr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D5B2B92C-44DF-B41D-C67A-EBF175DF52C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6200000">
              <a:off x="5341412" y="-5371175"/>
              <a:ext cx="1519350" cy="12202174"/>
            </a:xfrm>
            <a:prstGeom prst="rect">
              <a:avLst/>
            </a:prstGeom>
            <a:gradFill>
              <a:gsLst>
                <a:gs pos="0">
                  <a:schemeClr val="accent5"/>
                </a:gs>
                <a:gs pos="100000">
                  <a:schemeClr val="accent2"/>
                </a:gs>
              </a:gsLst>
              <a:lin ang="10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Rectangle 9">
              <a:extLst>
                <a:ext uri="{FF2B5EF4-FFF2-40B4-BE49-F238E27FC236}">
                  <a16:creationId xmlns:a16="http://schemas.microsoft.com/office/drawing/2014/main" id="{341EB2F1-D26A-D7C9-E9AC-B63BE629A29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16200000">
              <a:off x="8917093" y="-1801610"/>
              <a:ext cx="1507122" cy="5063040"/>
            </a:xfrm>
            <a:prstGeom prst="rect">
              <a:avLst/>
            </a:prstGeom>
            <a:gradFill>
              <a:gsLst>
                <a:gs pos="59000">
                  <a:schemeClr val="accent5">
                    <a:lumMod val="60000"/>
                    <a:lumOff val="40000"/>
                    <a:alpha val="0"/>
                  </a:schemeClr>
                </a:gs>
                <a:gs pos="100000">
                  <a:schemeClr val="accent5">
                    <a:lumMod val="60000"/>
                    <a:lumOff val="40000"/>
                  </a:schemeClr>
                </a:gs>
              </a:gsLst>
              <a:lin ang="1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96D16430-53D3-47E5-F4B8-B441E710D48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 rot="5400000">
              <a:off x="3100712" y="-3130481"/>
              <a:ext cx="1519356" cy="7720782"/>
            </a:xfrm>
            <a:prstGeom prst="rect">
              <a:avLst/>
            </a:prstGeom>
            <a:gradFill>
              <a:gsLst>
                <a:gs pos="29000">
                  <a:schemeClr val="accent5">
                    <a:lumMod val="60000"/>
                    <a:lumOff val="40000"/>
                    <a:alpha val="0"/>
                  </a:schemeClr>
                </a:gs>
                <a:gs pos="100000">
                  <a:schemeClr val="accent5">
                    <a:lumMod val="75000"/>
                  </a:schemeClr>
                </a:gs>
              </a:gsLst>
              <a:lin ang="1200000" scaled="0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Τίτλος 1">
            <a:extLst>
              <a:ext uri="{FF2B5EF4-FFF2-40B4-BE49-F238E27FC236}">
                <a16:creationId xmlns:a16="http://schemas.microsoft.com/office/drawing/2014/main" id="{4507908C-5157-93F8-EBAF-9589D34836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76691" y="301843"/>
            <a:ext cx="10477109" cy="1003532"/>
          </a:xfrm>
        </p:spPr>
        <p:txBody>
          <a:bodyPr anchor="ctr">
            <a:normAutofit/>
          </a:bodyPr>
          <a:lstStyle/>
          <a:p>
            <a:r>
              <a:rPr lang="el-GR" sz="3200">
                <a:solidFill>
                  <a:srgbClr val="FFFFFF"/>
                </a:solidFill>
                <a:cs typeface="Calibri Light"/>
              </a:rPr>
              <a:t>Ενδεικτικές λύσεις</a:t>
            </a:r>
            <a:br>
              <a:rPr lang="el-GR" sz="3200">
                <a:solidFill>
                  <a:srgbClr val="FFFFFF"/>
                </a:solidFill>
                <a:cs typeface="Calibri Light"/>
              </a:rPr>
            </a:br>
            <a:endParaRPr lang="el-GR" sz="3200">
              <a:solidFill>
                <a:srgbClr val="FFFFFF"/>
              </a:solidFill>
              <a:cs typeface="Calibri Light"/>
            </a:endParaRPr>
          </a:p>
        </p:txBody>
      </p:sp>
      <p:sp>
        <p:nvSpPr>
          <p:cNvPr id="3" name="Θέση περιεχομένου 2">
            <a:extLst>
              <a:ext uri="{FF2B5EF4-FFF2-40B4-BE49-F238E27FC236}">
                <a16:creationId xmlns:a16="http://schemas.microsoft.com/office/drawing/2014/main" id="{FD2F5915-B82A-640F-F526-17C486C6DDD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-370817" y="1448152"/>
            <a:ext cx="2147472762" cy="5360862"/>
          </a:xfrm>
        </p:spPr>
        <p:txBody>
          <a:bodyPr vert="horz" lIns="91440" tIns="45720" rIns="91440" bIns="45720" rtlCol="0" anchor="t">
            <a:noAutofit/>
          </a:bodyPr>
          <a:lstStyle/>
          <a:p>
            <a:endParaRPr lang="el-GR" sz="1800" dirty="0">
              <a:cs typeface="Calibri"/>
            </a:endParaRP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1)  • ΑΥΤΟΚΙΝΗΤΟ:</a:t>
            </a: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     Για 100km καταναλώνονται 7,6lt καυσίμων.</a:t>
            </a: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     Άρα για 211km καταναλώνονται y= (7,6*211)/100 = 16,0lt καυσίμων.</a:t>
            </a:r>
          </a:p>
          <a:p>
            <a:pPr>
              <a:lnSpc>
                <a:spcPct val="70000"/>
              </a:lnSpc>
            </a:pPr>
            <a:endParaRPr lang="el-GR" sz="1100" dirty="0">
              <a:cs typeface="Calibri"/>
            </a:endParaRP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     • ΜΗΧΑΝΑΚΙ:</a:t>
            </a: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      Για 100km καταναλώνονται 4,6lt καυσίμων.</a:t>
            </a: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      Άρα για 211km καταναλώνονται z= (4,6*211)/100 = 9,7lt καυσίμων.</a:t>
            </a:r>
          </a:p>
          <a:p>
            <a:pPr>
              <a:lnSpc>
                <a:spcPct val="70000"/>
              </a:lnSpc>
            </a:pPr>
            <a:endParaRPr lang="el-GR" sz="1100" dirty="0">
              <a:cs typeface="Calibri"/>
            </a:endParaRP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 2)  • ΑΥΤΟΚΙΝΗΤΟ:</a:t>
            </a: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      Για να φτάσει στον προορισμό του ο οδηγός πρέπει να καταναλώσει 16,0lt. Το κόστος της βενζίνης είναι 1,89€/</a:t>
            </a:r>
            <a:r>
              <a:rPr lang="el-GR" sz="1100" dirty="0" err="1">
                <a:cs typeface="Calibri"/>
              </a:rPr>
              <a:t>lt</a:t>
            </a:r>
            <a:r>
              <a:rPr lang="el-GR" sz="1100" dirty="0">
                <a:cs typeface="Calibri"/>
              </a:rPr>
              <a:t> και τα διόδια που θα πρέπει να πληρώσει ο οδηγός μέχρι να φτάσει στον προορισμό του είναι12,85 .</a:t>
            </a: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Άρα, το συνολικό ποσό που θα πρέπει να πληρώσει ο οδηγός του αυτοκινήτου είναι: (16,0*1,89)+12,85= 43.09€</a:t>
            </a:r>
          </a:p>
          <a:p>
            <a:pPr>
              <a:lnSpc>
                <a:spcPct val="70000"/>
              </a:lnSpc>
            </a:pPr>
            <a:endParaRPr lang="el-GR" sz="1100" dirty="0">
              <a:cs typeface="Calibri"/>
            </a:endParaRP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     • ΜΗΧΑΝΑΚΙ:</a:t>
            </a: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      Για να φτάσει στον προορισμό του ο οδηγός πρέπει να καταναλώσει 9,7lt. Το κόστος της βενζίνης είναι 1,89€/</a:t>
            </a:r>
            <a:r>
              <a:rPr lang="el-GR" sz="1100" err="1">
                <a:cs typeface="Calibri"/>
              </a:rPr>
              <a:t>lt</a:t>
            </a:r>
            <a:r>
              <a:rPr lang="el-GR" sz="1100" dirty="0">
                <a:cs typeface="Calibri"/>
              </a:rPr>
              <a:t> και τα διόδια που θα πρέπει να πληρώσει ο οδηγός μέχρι να φτάσει στον προορισμό του είναι €8,95.</a:t>
            </a: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Άρα, το συνολικό ποσό που θα πρέπει να πληρώσει ο οδηγός του φορτηγού είναι:(9,7*1,89) + 8,95 =27,28€</a:t>
            </a:r>
          </a:p>
          <a:p>
            <a:pPr>
              <a:lnSpc>
                <a:spcPct val="70000"/>
              </a:lnSpc>
            </a:pPr>
            <a:endParaRPr lang="el-GR" sz="1100" dirty="0">
              <a:cs typeface="Calibri"/>
            </a:endParaRP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3) • ΣΥΜΒΑΤΙΚΟ ΑΥΤΟΚΙΝΗΤΟ:</a:t>
            </a: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    Για 100km καταναλώνονται 7,6lt καυσίμων.</a:t>
            </a:r>
          </a:p>
          <a:p>
            <a:pPr>
              <a:lnSpc>
                <a:spcPct val="70000"/>
              </a:lnSpc>
            </a:pPr>
            <a:r>
              <a:rPr lang="el-GR" sz="1100" dirty="0">
                <a:cs typeface="Calibri"/>
              </a:rPr>
              <a:t>    Άρα για 211km καταναλώνονται α= (7,6*211)/100 = 16,0lt καυσίμων.</a:t>
            </a:r>
          </a:p>
          <a:p>
            <a:pPr>
              <a:lnSpc>
                <a:spcPct val="70000"/>
              </a:lnSpc>
            </a:pPr>
            <a:endParaRPr lang="el-GR" sz="1800" dirty="0">
              <a:cs typeface="Calibri"/>
            </a:endParaRPr>
          </a:p>
          <a:p>
            <a:endParaRPr lang="el-GR" sz="1800" dirty="0"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680194290"/>
      </p:ext>
    </p:extLst>
  </p:cSld>
  <p:clrMapOvr>
    <a:masterClrMapping/>
  </p:clrMapOvr>
</p:sld>
</file>

<file path=ppt/theme/theme1.xml><?xml version="1.0" encoding="utf-8"?>
<a:theme xmlns:a="http://schemas.openxmlformats.org/drawingml/2006/main" name="Θέμα του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Ευρεία οθόνη</PresentationFormat>
  <Paragraphs>0</Paragraphs>
  <Slides>4</Slides>
  <Notes>0</Notes>
  <HiddenSlides>0</HiddenSlides>
  <MMClips>0</MMClips>
  <ScaleCrop>false</ScaleCrop>
  <HeadingPairs>
    <vt:vector size="4" baseType="variant">
      <vt:variant>
        <vt:lpstr>Θέμα</vt:lpstr>
      </vt:variant>
      <vt:variant>
        <vt:i4>1</vt:i4>
      </vt:variant>
      <vt:variant>
        <vt:lpstr>Τίτλοι διαφανειών</vt:lpstr>
      </vt:variant>
      <vt:variant>
        <vt:i4>4</vt:i4>
      </vt:variant>
    </vt:vector>
  </HeadingPairs>
  <TitlesOfParts>
    <vt:vector size="5" baseType="lpstr">
      <vt:lpstr>Θέμα του Office</vt:lpstr>
      <vt:lpstr>Ομαδική εργασία περιβαλλοντολογικής φύσης μαθηματικό πρόβλημα  Από τους φοιτητές  Παβέλη Αθανάσιο-Θεόδωρο AM 1112201900105  και τον Κωνσταντινίδη Κωνσταντίνο AM 1112202000106  </vt:lpstr>
      <vt:lpstr>Ερωτήματα</vt:lpstr>
      <vt:lpstr>Παρουσίαση του PowerPoint</vt:lpstr>
      <vt:lpstr>Ενδεικτικές λύσεις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Παρουσίαση του PowerPoint</dc:title>
  <dc:creator/>
  <cp:lastModifiedBy/>
  <cp:revision>269</cp:revision>
  <dcterms:created xsi:type="dcterms:W3CDTF">2023-12-16T12:16:11Z</dcterms:created>
  <dcterms:modified xsi:type="dcterms:W3CDTF">2023-12-16T14:24:25Z</dcterms:modified>
</cp:coreProperties>
</file>

<file path=docProps/thumbnail.jpeg>
</file>